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8" r:id="rId12"/>
    <p:sldId id="267" r:id="rId13"/>
    <p:sldId id="266" r:id="rId14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Kliknutím lze upravit styl předlohy.</a:t>
            </a:r>
            <a:endParaRPr kumimoji="0" lang="en-US"/>
          </a:p>
        </p:txBody>
      </p:sp>
      <p:sp>
        <p:nvSpPr>
          <p:cNvPr id="28" name="Zástupný symbol pro datum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CB6E9255-953F-4F4B-8EB0-224A7ACF3D67}" type="datetimeFigureOut">
              <a:rPr lang="cs-CZ" smtClean="0"/>
              <a:t>28.1.2015</a:t>
            </a:fld>
            <a:endParaRPr lang="cs-CZ"/>
          </a:p>
        </p:txBody>
      </p:sp>
      <p:sp>
        <p:nvSpPr>
          <p:cNvPr id="17" name="Zástupný symbol pro zápatí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cs-CZ"/>
          </a:p>
        </p:txBody>
      </p:sp>
      <p:sp>
        <p:nvSpPr>
          <p:cNvPr id="10" name="Obdélník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Obdélník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bdélník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Obdélník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Přímá spojnice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Přímá spojnice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Přímá spojnice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Přímá spojnice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Přímá spojnice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Přímá spojnice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Obdélník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á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á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á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á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á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Zástupný symbol pro číslo snímku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813AB973-371E-4D3C-A28E-A0374808F111}" type="slidenum">
              <a:rPr lang="cs-CZ" smtClean="0"/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E9255-953F-4F4B-8EB0-224A7ACF3D67}" type="datetimeFigureOut">
              <a:rPr lang="cs-CZ" smtClean="0"/>
              <a:t>28.1.2015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3AB973-371E-4D3C-A28E-A0374808F111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E9255-953F-4F4B-8EB0-224A7ACF3D67}" type="datetimeFigureOut">
              <a:rPr lang="cs-CZ" smtClean="0"/>
              <a:t>28.1.2015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3AB973-371E-4D3C-A28E-A0374808F111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8" name="Zástupný symbol pro obsah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CB6E9255-953F-4F4B-8EB0-224A7ACF3D67}" type="datetimeFigureOut">
              <a:rPr lang="cs-CZ" smtClean="0"/>
              <a:t>28.1.2015</a:t>
            </a:fld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813AB973-371E-4D3C-A28E-A0374808F111}" type="slidenum">
              <a:rPr lang="cs-CZ" smtClean="0"/>
              <a:t>‹#›</a:t>
            </a:fld>
            <a:endParaRPr lang="cs-CZ"/>
          </a:p>
        </p:txBody>
      </p:sp>
      <p:sp>
        <p:nvSpPr>
          <p:cNvPr id="10" name="Zástupný symbol pro zápatí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CB6E9255-953F-4F4B-8EB0-224A7ACF3D67}" type="datetimeFigureOut">
              <a:rPr lang="cs-CZ" smtClean="0"/>
              <a:t>28.1.2015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cs-CZ"/>
          </a:p>
        </p:txBody>
      </p:sp>
      <p:sp>
        <p:nvSpPr>
          <p:cNvPr id="9" name="Obdélník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Obdélník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bdélník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Obdélník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Přímá spojnice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Přímá spojnice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Přímá spojnice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Přímá spojnice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Přímá spojnice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Obdélník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á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á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á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á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á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Přímá spojnice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813AB973-371E-4D3C-A28E-A0374808F111}" type="slidenum">
              <a:rPr lang="cs-CZ" smtClean="0"/>
              <a:t>‹#›</a:t>
            </a:fld>
            <a:endParaRPr lang="cs-C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E9255-953F-4F4B-8EB0-224A7ACF3D67}" type="datetimeFigureOut">
              <a:rPr lang="cs-CZ" smtClean="0"/>
              <a:t>28.1.2015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3AB973-371E-4D3C-A28E-A0374808F111}" type="slidenum">
              <a:rPr lang="cs-CZ" smtClean="0"/>
              <a:t>‹#›</a:t>
            </a:fld>
            <a:endParaRPr lang="cs-CZ"/>
          </a:p>
        </p:txBody>
      </p:sp>
      <p:sp>
        <p:nvSpPr>
          <p:cNvPr id="9" name="Zástupný symbol pro obsah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1" name="Zástupný symbol pro obsah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E9255-953F-4F4B-8EB0-224A7ACF3D67}" type="datetimeFigureOut">
              <a:rPr lang="cs-CZ" smtClean="0"/>
              <a:t>28.1.2015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3AB973-371E-4D3C-A28E-A0374808F111}" type="slidenum">
              <a:rPr lang="cs-CZ" smtClean="0"/>
              <a:t>‹#›</a:t>
            </a:fld>
            <a:endParaRPr lang="cs-CZ"/>
          </a:p>
        </p:txBody>
      </p:sp>
      <p:sp>
        <p:nvSpPr>
          <p:cNvPr id="11" name="Zástupný symbol pro obsah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3" name="Zástupný symbol pro obsah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2" name="Zástupný symbol pro text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14" name="Zástupný symbol pro text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6" name="Zástupný symbol pro datum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CB6E9255-953F-4F4B-8EB0-224A7ACF3D67}" type="datetimeFigureOut">
              <a:rPr lang="cs-CZ" smtClean="0"/>
              <a:t>28.1.2015</a:t>
            </a:fld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813AB973-371E-4D3C-A28E-A0374808F111}" type="slidenum">
              <a:rPr lang="cs-CZ" smtClean="0"/>
              <a:t>‹#›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E9255-953F-4F4B-8EB0-224A7ACF3D67}" type="datetimeFigureOut">
              <a:rPr lang="cs-CZ" smtClean="0"/>
              <a:t>28.1.2015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3AB973-371E-4D3C-A28E-A0374808F111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římá spojnice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8" name="Přímá spojnice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Přímá spojnice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Přímá spojnice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bdélník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Přímá spojnice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á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Zástupný symbol pro obsah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1" name="Zástupný symbol pro datum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CB6E9255-953F-4F4B-8EB0-224A7ACF3D67}" type="datetimeFigureOut">
              <a:rPr lang="cs-CZ" smtClean="0"/>
              <a:t>28.1.2015</a:t>
            </a:fld>
            <a:endParaRPr lang="cs-CZ"/>
          </a:p>
        </p:txBody>
      </p:sp>
      <p:sp>
        <p:nvSpPr>
          <p:cNvPr id="22" name="Zástupný symbol pro číslo snímku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813AB973-371E-4D3C-A28E-A0374808F111}" type="slidenum">
              <a:rPr lang="cs-CZ" smtClean="0"/>
              <a:t>‹#›</a:t>
            </a:fld>
            <a:endParaRPr lang="cs-CZ"/>
          </a:p>
        </p:txBody>
      </p:sp>
      <p:sp>
        <p:nvSpPr>
          <p:cNvPr id="23" name="Zástupný symbol pro zápatí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římá spojnice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á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cs-CZ" smtClean="0"/>
              <a:t>Kliknutím na ikonu přidáte obrázek.</a:t>
            </a:r>
            <a:endParaRPr kumimoji="0"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10" name="Přímá spojnice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Obdélník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Přímá spojnice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Přímá spojnice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Přímá spojnice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Zástupný symbol pro datum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CB6E9255-953F-4F4B-8EB0-224A7ACF3D67}" type="datetimeFigureOut">
              <a:rPr lang="cs-CZ" smtClean="0"/>
              <a:t>28.1.2015</a:t>
            </a:fld>
            <a:endParaRPr lang="cs-CZ"/>
          </a:p>
        </p:txBody>
      </p:sp>
      <p:sp>
        <p:nvSpPr>
          <p:cNvPr id="18" name="Zástupný symbol pro číslo snímku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813AB973-371E-4D3C-A28E-A0374808F111}" type="slidenum">
              <a:rPr lang="cs-CZ" smtClean="0"/>
              <a:t>‹#›</a:t>
            </a:fld>
            <a:endParaRPr lang="cs-CZ"/>
          </a:p>
        </p:txBody>
      </p:sp>
      <p:sp>
        <p:nvSpPr>
          <p:cNvPr id="21" name="Zástupný symbol pro zápatí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římá spojnice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Zástupný symbol pro nadpis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14" name="Zástupný symbol pro datum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CB6E9255-953F-4F4B-8EB0-224A7ACF3D67}" type="datetimeFigureOut">
              <a:rPr lang="cs-CZ" smtClean="0"/>
              <a:t>28.1.2015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cs-CZ"/>
          </a:p>
        </p:txBody>
      </p:sp>
      <p:sp>
        <p:nvSpPr>
          <p:cNvPr id="7" name="Přímá spojnice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Přímá spojnice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Obdélník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Přímá spojnice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á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Zástupný symbol pro číslo snímku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813AB973-371E-4D3C-A28E-A0374808F111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pametauceni.cz/cms/video" TargetMode="External"/><Relationship Id="rId2" Type="http://schemas.openxmlformats.org/officeDocument/2006/relationships/hyperlink" Target="http://www.pametauceni.cz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pametauceni.cz/cms/5000-cisel" TargetMode="External"/><Relationship Id="rId5" Type="http://schemas.openxmlformats.org/officeDocument/2006/relationships/hyperlink" Target="http://www.pametauceni.cz/cms/metoda-pribehu" TargetMode="External"/><Relationship Id="rId4" Type="http://schemas.openxmlformats.org/officeDocument/2006/relationships/hyperlink" Target="http://www.pametauceni.cz/clanek-2785-jak-si-snadno-pamatovat-cisla" TargetMode="Externa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b="1" dirty="0" smtClean="0"/>
              <a:t>Utváření osobnosti</a:t>
            </a:r>
            <a:endParaRPr lang="cs-CZ" b="1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080872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Faktory ovlivňující učení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b="1" dirty="0" smtClean="0"/>
              <a:t>Tělesný stav </a:t>
            </a:r>
            <a:r>
              <a:rPr lang="cs-CZ" dirty="0" smtClean="0"/>
              <a:t>(svěžest, únava, bolest, nemoc).</a:t>
            </a:r>
          </a:p>
          <a:p>
            <a:r>
              <a:rPr lang="cs-CZ" b="1" dirty="0" smtClean="0"/>
              <a:t>Psychický stav </a:t>
            </a:r>
            <a:r>
              <a:rPr lang="cs-CZ" dirty="0" smtClean="0"/>
              <a:t>(nálada, pozornost).</a:t>
            </a:r>
          </a:p>
          <a:p>
            <a:r>
              <a:rPr lang="cs-CZ" b="1" dirty="0" smtClean="0"/>
              <a:t>Charakterově volní vlastnosti </a:t>
            </a:r>
            <a:r>
              <a:rPr lang="cs-CZ" dirty="0" smtClean="0"/>
              <a:t>(postoj k učení – důkladnost, pečlivost, vytrvalost, svědomitost).</a:t>
            </a:r>
          </a:p>
          <a:p>
            <a:r>
              <a:rPr lang="cs-CZ" b="1" dirty="0" smtClean="0"/>
              <a:t>Motivace</a:t>
            </a:r>
            <a:r>
              <a:rPr lang="cs-CZ" dirty="0" smtClean="0"/>
              <a:t>.</a:t>
            </a:r>
          </a:p>
          <a:p>
            <a:r>
              <a:rPr lang="cs-CZ" b="1" dirty="0" smtClean="0"/>
              <a:t>Mikroklima </a:t>
            </a:r>
            <a:r>
              <a:rPr lang="cs-CZ" dirty="0" smtClean="0"/>
              <a:t>(teplota místnosti 18-20 stupňů Celsia, osvětlení, vyvětrat...)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624228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9 tipů k lepší paměti </a:t>
            </a:r>
            <a:r>
              <a:rPr lang="cs-CZ" dirty="0" smtClean="0"/>
              <a:t>(Václav </a:t>
            </a:r>
            <a:r>
              <a:rPr lang="cs-CZ" dirty="0" err="1" smtClean="0"/>
              <a:t>Posolda</a:t>
            </a:r>
            <a:r>
              <a:rPr lang="cs-CZ" dirty="0" smtClean="0"/>
              <a:t>)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457200" indent="-457200">
              <a:buAutoNum type="arabicPeriod"/>
            </a:pPr>
            <a:r>
              <a:rPr lang="cs-CZ" dirty="0" smtClean="0"/>
              <a:t>Opakování (10, 24, 7, 30, 6 – vždy 10 minut)</a:t>
            </a:r>
          </a:p>
          <a:p>
            <a:pPr marL="457200" indent="-457200">
              <a:buAutoNum type="arabicPeriod"/>
            </a:pPr>
            <a:r>
              <a:rPr lang="cs-CZ" dirty="0" smtClean="0"/>
              <a:t>Pauzy (30-5, 50-10)</a:t>
            </a:r>
          </a:p>
          <a:p>
            <a:pPr marL="457200" indent="-457200">
              <a:buAutoNum type="arabicPeriod"/>
            </a:pPr>
            <a:r>
              <a:rPr lang="cs-CZ" dirty="0" smtClean="0"/>
              <a:t>Zapojení fantazie (příběh)</a:t>
            </a:r>
          </a:p>
          <a:p>
            <a:pPr marL="457200" indent="-457200">
              <a:buAutoNum type="arabicPeriod"/>
            </a:pPr>
            <a:r>
              <a:rPr lang="cs-CZ" dirty="0" smtClean="0"/>
              <a:t>Jídlo (Omega 3, </a:t>
            </a:r>
            <a:r>
              <a:rPr lang="cs-CZ" dirty="0" err="1" smtClean="0"/>
              <a:t>Thiamin</a:t>
            </a:r>
            <a:r>
              <a:rPr lang="cs-CZ" dirty="0" smtClean="0"/>
              <a:t>, Vitamín C, Hořčík)</a:t>
            </a:r>
          </a:p>
          <a:p>
            <a:pPr marL="457200" indent="-457200">
              <a:buAutoNum type="arabicPeriod"/>
            </a:pPr>
            <a:r>
              <a:rPr lang="cs-CZ" dirty="0" smtClean="0"/>
              <a:t>Spánek (6-8)</a:t>
            </a:r>
          </a:p>
          <a:p>
            <a:pPr marL="457200" indent="-457200">
              <a:buAutoNum type="arabicPeriod"/>
            </a:pPr>
            <a:r>
              <a:rPr lang="cs-CZ" dirty="0" smtClean="0"/>
              <a:t>Sport (prokysličování, endorfiny)</a:t>
            </a:r>
          </a:p>
          <a:p>
            <a:pPr marL="457200" indent="-457200">
              <a:buAutoNum type="arabicPeriod"/>
            </a:pPr>
            <a:r>
              <a:rPr lang="cs-CZ" dirty="0" smtClean="0"/>
              <a:t>Stres (</a:t>
            </a:r>
            <a:r>
              <a:rPr lang="cs-CZ" dirty="0" err="1" smtClean="0"/>
              <a:t>eustres</a:t>
            </a:r>
            <a:r>
              <a:rPr lang="cs-CZ" dirty="0" smtClean="0"/>
              <a:t> x </a:t>
            </a:r>
            <a:r>
              <a:rPr lang="cs-CZ" dirty="0" err="1" smtClean="0"/>
              <a:t>distres</a:t>
            </a:r>
            <a:r>
              <a:rPr lang="cs-CZ" dirty="0" smtClean="0"/>
              <a:t>)</a:t>
            </a:r>
          </a:p>
          <a:p>
            <a:pPr marL="457200" indent="-457200">
              <a:buAutoNum type="arabicPeriod"/>
            </a:pPr>
            <a:r>
              <a:rPr lang="cs-CZ" dirty="0" smtClean="0"/>
              <a:t>Soustředění (pouze 1 činnost)</a:t>
            </a:r>
          </a:p>
          <a:p>
            <a:pPr marL="457200" indent="-457200">
              <a:buAutoNum type="arabicPeriod"/>
            </a:pPr>
            <a:r>
              <a:rPr lang="cs-CZ" dirty="0" smtClean="0"/>
              <a:t>Vztah k paměti (Věřit své paměti. Jak? Zjistit, jak funguje.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907547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Paměť a učení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 smtClean="0">
                <a:hlinkClick r:id="rId2"/>
              </a:rPr>
              <a:t>www.pametauceni.cz</a:t>
            </a:r>
            <a:endParaRPr lang="cs-CZ" dirty="0" smtClean="0"/>
          </a:p>
          <a:p>
            <a:pPr marL="0" indent="0">
              <a:buNone/>
            </a:pPr>
            <a:r>
              <a:rPr lang="cs-CZ" dirty="0" smtClean="0">
                <a:hlinkClick r:id="rId3"/>
              </a:rPr>
              <a:t>www.pametauceni.cz/cms/video</a:t>
            </a:r>
            <a:endParaRPr lang="cs-CZ" dirty="0" smtClean="0"/>
          </a:p>
          <a:p>
            <a:pPr marL="0" indent="0">
              <a:buNone/>
            </a:pPr>
            <a:r>
              <a:rPr lang="cs-CZ" dirty="0" smtClean="0">
                <a:hlinkClick r:id="rId4"/>
              </a:rPr>
              <a:t>www.pametauceni.cz/clanek-2785-jak-si-snadno-pamatovat-cisla</a:t>
            </a:r>
            <a:endParaRPr lang="cs-CZ" dirty="0" smtClean="0"/>
          </a:p>
          <a:p>
            <a:pPr marL="0" indent="0">
              <a:buNone/>
            </a:pPr>
            <a:r>
              <a:rPr lang="cs-CZ" dirty="0" smtClean="0">
                <a:hlinkClick r:id="rId5"/>
              </a:rPr>
              <a:t>www.pametauceni.cz/cms/metoda-pribehu</a:t>
            </a:r>
            <a:endParaRPr lang="cs-CZ" dirty="0" smtClean="0"/>
          </a:p>
          <a:p>
            <a:pPr marL="0" indent="0">
              <a:buNone/>
            </a:pPr>
            <a:r>
              <a:rPr lang="cs-CZ" dirty="0" smtClean="0">
                <a:hlinkClick r:id="rId6"/>
              </a:rPr>
              <a:t>www.pametauceni.cz/cms/5000-cisel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85637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Práce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 smtClean="0"/>
              <a:t>Je uvědomělá činnost zaměřená na utváření hmotných a duchovních hodnot. Smyslem práce je výsledek, účelovost. </a:t>
            </a:r>
          </a:p>
          <a:p>
            <a:pPr marL="0" indent="0">
              <a:buNone/>
            </a:pPr>
            <a:r>
              <a:rPr lang="cs-CZ" dirty="0" smtClean="0"/>
              <a:t>Základní druhy práce: tělesná (fyzická) a duševní.</a:t>
            </a:r>
          </a:p>
          <a:p>
            <a:pPr marL="0" indent="0">
              <a:buNone/>
            </a:pPr>
            <a:r>
              <a:rPr lang="cs-CZ" dirty="0" smtClean="0"/>
              <a:t>Význam práce: umožnila zhotovovat a používat nástroje,</a:t>
            </a:r>
            <a:r>
              <a:rPr lang="cs-CZ" dirty="0"/>
              <a:t> u dělba práce, spoluúčast na vzniku lidské řeči.</a:t>
            </a:r>
          </a:p>
        </p:txBody>
      </p:sp>
    </p:spTree>
    <p:extLst>
      <p:ext uri="{BB962C8B-B14F-4D97-AF65-F5344CB8AC3E}">
        <p14:creationId xmlns:p14="http://schemas.microsoft.com/office/powerpoint/2010/main" val="33878671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Faktory, které formují osobnost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514350" indent="-514350">
              <a:buAutoNum type="arabicPeriod"/>
            </a:pPr>
            <a:r>
              <a:rPr lang="cs-CZ" b="1" dirty="0" smtClean="0"/>
              <a:t>Vnitřní podmínky</a:t>
            </a:r>
            <a:r>
              <a:rPr lang="cs-CZ" b="1" dirty="0"/>
              <a:t> </a:t>
            </a:r>
            <a:r>
              <a:rPr lang="cs-CZ" dirty="0" smtClean="0"/>
              <a:t>(biologické, psychologické, přítomný stav).</a:t>
            </a:r>
          </a:p>
          <a:p>
            <a:pPr marL="514350" indent="-514350">
              <a:buAutoNum type="arabicPeriod"/>
            </a:pPr>
            <a:r>
              <a:rPr lang="cs-CZ" b="1" dirty="0" smtClean="0"/>
              <a:t>Vnější podmínky </a:t>
            </a:r>
            <a:r>
              <a:rPr lang="cs-CZ" dirty="0" smtClean="0"/>
              <a:t>(vlivy prostředí – ekonomické, politické a sociokulturní vlivy – etnikum, sociální vrstva, rodina, vrstevníci, škola)</a:t>
            </a:r>
          </a:p>
          <a:p>
            <a:pPr marL="514350" indent="-514350">
              <a:buAutoNum type="arabicPeriod"/>
            </a:pPr>
            <a:r>
              <a:rPr lang="cs-CZ" b="1" dirty="0" smtClean="0"/>
              <a:t>Činnosti</a:t>
            </a:r>
            <a:r>
              <a:rPr lang="cs-CZ" dirty="0" smtClean="0"/>
              <a:t> – hra, učení, práce (každá navenek projevená aktivita člověka). </a:t>
            </a:r>
          </a:p>
        </p:txBody>
      </p:sp>
    </p:spTree>
    <p:extLst>
      <p:ext uri="{BB962C8B-B14F-4D97-AF65-F5344CB8AC3E}">
        <p14:creationId xmlns:p14="http://schemas.microsoft.com/office/powerpoint/2010/main" val="19549297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Vnitřní podmínky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endParaRPr lang="cs-CZ" b="1" dirty="0" smtClean="0"/>
          </a:p>
          <a:p>
            <a:pPr marL="0" indent="0">
              <a:buNone/>
            </a:pPr>
            <a:r>
              <a:rPr lang="cs-CZ" b="1" dirty="0" smtClean="0"/>
              <a:t>Dědičnost</a:t>
            </a:r>
            <a:r>
              <a:rPr lang="cs-CZ" dirty="0" smtClean="0"/>
              <a:t> (tzv. genetický program, geny jsou lokalizovány v chromozomech a díky pokročilým technologiím lze vytvořit tzv. genetickou mapu jednotlivých vloh; člověk získává genetickou výbavu početím (1 zárodečná buňka nese bilion informací); geny vytvářejí jen </a:t>
            </a:r>
            <a:r>
              <a:rPr lang="cs-CZ" b="1" dirty="0" smtClean="0"/>
              <a:t>dispozici</a:t>
            </a:r>
            <a:r>
              <a:rPr lang="cs-CZ" dirty="0" smtClean="0"/>
              <a:t> ke vzniku určité vlastnosti).</a:t>
            </a:r>
          </a:p>
          <a:p>
            <a:r>
              <a:rPr lang="cs-CZ" b="1" dirty="0"/>
              <a:t>Genom</a:t>
            </a:r>
            <a:r>
              <a:rPr lang="cs-CZ" dirty="0"/>
              <a:t> – soubor úplných návodů pro vytvoření lidského jedince (v DNK zakódován na 23 párů chromozomů);</a:t>
            </a:r>
          </a:p>
          <a:p>
            <a:r>
              <a:rPr lang="cs-CZ" b="1" dirty="0"/>
              <a:t>Genotyp</a:t>
            </a:r>
            <a:r>
              <a:rPr lang="cs-CZ" dirty="0"/>
              <a:t> – soubor genetických informací</a:t>
            </a:r>
            <a:r>
              <a:rPr lang="cs-CZ" dirty="0" smtClean="0"/>
              <a:t>; nemusí </a:t>
            </a:r>
            <a:r>
              <a:rPr lang="cs-CZ" smtClean="0"/>
              <a:t>se projevit</a:t>
            </a:r>
            <a:endParaRPr lang="cs-CZ" dirty="0"/>
          </a:p>
          <a:p>
            <a:r>
              <a:rPr lang="cs-CZ" b="1" dirty="0" smtClean="0"/>
              <a:t>Fenotyp</a:t>
            </a:r>
            <a:r>
              <a:rPr lang="cs-CZ" dirty="0" smtClean="0"/>
              <a:t>– </a:t>
            </a:r>
            <a:r>
              <a:rPr lang="cs-CZ" dirty="0"/>
              <a:t>soubor skutečných </a:t>
            </a:r>
            <a:r>
              <a:rPr lang="cs-CZ" dirty="0" smtClean="0"/>
              <a:t>vlastností (</a:t>
            </a:r>
            <a:r>
              <a:rPr lang="cs-CZ" dirty="0" err="1" smtClean="0"/>
              <a:t>genotyp+prostředí</a:t>
            </a:r>
            <a:r>
              <a:rPr lang="cs-CZ" dirty="0" smtClean="0"/>
              <a:t>).</a:t>
            </a:r>
            <a:endParaRPr lang="cs-CZ" dirty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496932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Hra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 smtClean="0"/>
              <a:t>= individuální lidská činnost – nemá ráz užitkové činnosti, vykonává se pro vlastní potěšení. Není důležitý výsledek, ale její průběh: </a:t>
            </a:r>
          </a:p>
          <a:p>
            <a:pPr marL="0" indent="0">
              <a:buNone/>
            </a:pPr>
            <a:endParaRPr lang="cs-CZ" dirty="0" smtClean="0"/>
          </a:p>
          <a:p>
            <a:r>
              <a:rPr lang="cs-CZ" dirty="0" smtClean="0"/>
              <a:t>dobrovolnost</a:t>
            </a:r>
          </a:p>
          <a:p>
            <a:r>
              <a:rPr lang="cs-CZ" dirty="0" smtClean="0"/>
              <a:t>samoúčelnost </a:t>
            </a:r>
          </a:p>
          <a:p>
            <a:r>
              <a:rPr lang="cs-CZ" dirty="0"/>
              <a:t>s</a:t>
            </a:r>
            <a:r>
              <a:rPr lang="cs-CZ" dirty="0" smtClean="0"/>
              <a:t>pontánnost</a:t>
            </a:r>
          </a:p>
          <a:p>
            <a:r>
              <a:rPr lang="cs-CZ" dirty="0" smtClean="0"/>
              <a:t>citová zainteresovanost (zpravidla příjemná)</a:t>
            </a:r>
          </a:p>
          <a:p>
            <a:r>
              <a:rPr lang="cs-CZ" dirty="0"/>
              <a:t>t</a:t>
            </a:r>
            <a:r>
              <a:rPr lang="cs-CZ" dirty="0" smtClean="0"/>
              <a:t>vořivá činnost</a:t>
            </a:r>
          </a:p>
          <a:p>
            <a:r>
              <a:rPr lang="cs-CZ" dirty="0" smtClean="0"/>
              <a:t>symbolismus</a:t>
            </a:r>
          </a:p>
          <a:p>
            <a:r>
              <a:rPr lang="cs-CZ" dirty="0" smtClean="0"/>
              <a:t>socializace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098670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Teorie hry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cs-CZ" b="1" dirty="0"/>
          </a:p>
          <a:p>
            <a:pPr marL="0" indent="0">
              <a:buNone/>
            </a:pPr>
            <a:r>
              <a:rPr lang="cs-CZ" b="1" dirty="0" smtClean="0"/>
              <a:t>Teorie nadbytku energie </a:t>
            </a:r>
            <a:r>
              <a:rPr lang="cs-CZ" dirty="0" smtClean="0"/>
              <a:t>(nevyužitá energie k uspokojení potřeb).</a:t>
            </a:r>
          </a:p>
          <a:p>
            <a:pPr marL="0" indent="0">
              <a:buNone/>
            </a:pPr>
            <a:r>
              <a:rPr lang="cs-CZ" b="1" dirty="0" smtClean="0"/>
              <a:t>Teorie relaxace </a:t>
            </a:r>
            <a:r>
              <a:rPr lang="cs-CZ" dirty="0" smtClean="0"/>
              <a:t>(aktivní odpočinek).</a:t>
            </a:r>
          </a:p>
          <a:p>
            <a:pPr marL="0" indent="0">
              <a:buNone/>
            </a:pPr>
            <a:r>
              <a:rPr lang="cs-CZ" b="1" dirty="0" smtClean="0"/>
              <a:t>Teorie atavismu </a:t>
            </a:r>
            <a:r>
              <a:rPr lang="cs-CZ" dirty="0" smtClean="0"/>
              <a:t>(př. bojové hry).</a:t>
            </a:r>
          </a:p>
          <a:p>
            <a:pPr marL="0" indent="0">
              <a:buNone/>
            </a:pPr>
            <a:r>
              <a:rPr lang="cs-CZ" b="1" dirty="0" smtClean="0"/>
              <a:t>Teorie přípravného cvičení </a:t>
            </a:r>
            <a:r>
              <a:rPr lang="cs-CZ" dirty="0" smtClean="0"/>
              <a:t>(cvičení činností, které budeme potřebovat).</a:t>
            </a:r>
          </a:p>
          <a:p>
            <a:pPr marL="0" indent="0">
              <a:buNone/>
            </a:pPr>
            <a:r>
              <a:rPr lang="cs-CZ" b="1" dirty="0" smtClean="0"/>
              <a:t>Teorie náhradní funkce </a:t>
            </a:r>
            <a:r>
              <a:rPr lang="cs-CZ" dirty="0" smtClean="0"/>
              <a:t>(náhrada opravdové činnosti).</a:t>
            </a:r>
          </a:p>
          <a:p>
            <a:pPr marL="0" indent="0">
              <a:buNone/>
            </a:pPr>
            <a:r>
              <a:rPr lang="cs-CZ" b="1" dirty="0" smtClean="0"/>
              <a:t>Teorie funkční příjemnosti </a:t>
            </a:r>
            <a:r>
              <a:rPr lang="cs-CZ" dirty="0" smtClean="0"/>
              <a:t>(hra pro libost).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17312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Druhy her</a:t>
            </a:r>
            <a:r>
              <a:rPr lang="cs-CZ" dirty="0" smtClean="0"/>
              <a:t> (podle obsahu a funkce)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cs-CZ" b="1" dirty="0" smtClean="0"/>
              <a:t>Manipulační</a:t>
            </a:r>
            <a:r>
              <a:rPr lang="cs-CZ" dirty="0" smtClean="0"/>
              <a:t> (cvičení pohybů rukou a motoriky, mladší školní věk).</a:t>
            </a:r>
          </a:p>
          <a:p>
            <a:r>
              <a:rPr lang="cs-CZ" b="1" dirty="0" smtClean="0"/>
              <a:t>Pohybové </a:t>
            </a:r>
            <a:r>
              <a:rPr lang="cs-CZ" dirty="0" smtClean="0"/>
              <a:t>(motorika, pohybová koordinace, smělost, odvaha, disciplinovanost).</a:t>
            </a:r>
          </a:p>
          <a:p>
            <a:r>
              <a:rPr lang="cs-CZ" b="1" dirty="0" smtClean="0"/>
              <a:t>Tematické</a:t>
            </a:r>
            <a:r>
              <a:rPr lang="cs-CZ" dirty="0" smtClean="0"/>
              <a:t> (hraní na někoho – starší školní věk).</a:t>
            </a:r>
          </a:p>
          <a:p>
            <a:r>
              <a:rPr lang="cs-CZ" b="1" dirty="0" smtClean="0"/>
              <a:t>Konstruktivní</a:t>
            </a:r>
            <a:r>
              <a:rPr lang="cs-CZ" dirty="0" smtClean="0"/>
              <a:t> (výtvory, od 2 let).</a:t>
            </a:r>
          </a:p>
          <a:p>
            <a:r>
              <a:rPr lang="cs-CZ" b="1" dirty="0" smtClean="0"/>
              <a:t>Didaktické</a:t>
            </a:r>
            <a:r>
              <a:rPr lang="cs-CZ" dirty="0" smtClean="0"/>
              <a:t> (vedou vychovatelé, cvičení paměti).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673856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Učení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514350" indent="-514350">
              <a:buAutoNum type="arabicPeriod"/>
            </a:pPr>
            <a:r>
              <a:rPr lang="cs-CZ" dirty="0" smtClean="0"/>
              <a:t>Každé obohacování individuální zkušenosti během vývoje jednotlivce, které ovlivňuje jeho chování.</a:t>
            </a:r>
          </a:p>
          <a:p>
            <a:pPr marL="514350" indent="-514350">
              <a:buAutoNum type="arabicPeriod"/>
            </a:pPr>
            <a:r>
              <a:rPr lang="cs-CZ" dirty="0" smtClean="0"/>
              <a:t>Záměrné (cílevědomé) a systematické získávání vědomostí, dovedností a návyků, forem chování a osobnostních vlastností. V tomto smyslu nacházíme učení jen u člověka.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483907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Fáze učení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b="1" dirty="0" smtClean="0"/>
              <a:t>Motivační</a:t>
            </a:r>
            <a:r>
              <a:rPr lang="cs-CZ" dirty="0" smtClean="0"/>
              <a:t> (ocitneme se před úlohou, problémem; aktivizace k učení).</a:t>
            </a:r>
          </a:p>
          <a:p>
            <a:r>
              <a:rPr lang="cs-CZ" b="1" dirty="0" smtClean="0"/>
              <a:t>Poznávací</a:t>
            </a:r>
            <a:r>
              <a:rPr lang="cs-CZ" dirty="0" smtClean="0"/>
              <a:t> (pronikáme do učebního materiálu, úlohy, problému).</a:t>
            </a:r>
          </a:p>
          <a:p>
            <a:r>
              <a:rPr lang="cs-CZ" b="1" dirty="0" smtClean="0"/>
              <a:t>Výkonová</a:t>
            </a:r>
            <a:r>
              <a:rPr lang="cs-CZ" dirty="0" smtClean="0"/>
              <a:t> (pochopení, vyřešení úkolu, osvojení učebního materiálu).</a:t>
            </a:r>
          </a:p>
          <a:p>
            <a:r>
              <a:rPr lang="cs-CZ" b="1" dirty="0" smtClean="0"/>
              <a:t>Kontrolní</a:t>
            </a:r>
            <a:r>
              <a:rPr lang="cs-CZ" dirty="0" smtClean="0"/>
              <a:t> (prověření správnosti řešení)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338534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Druhy učení</a:t>
            </a:r>
            <a:r>
              <a:rPr lang="cs-CZ" dirty="0" smtClean="0"/>
              <a:t> (obsah)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b="1" dirty="0" smtClean="0"/>
              <a:t>Intelektuální</a:t>
            </a:r>
            <a:r>
              <a:rPr lang="cs-CZ" dirty="0" smtClean="0"/>
              <a:t> (pamětní nebo myšlenkové učení).</a:t>
            </a:r>
          </a:p>
          <a:p>
            <a:r>
              <a:rPr lang="cs-CZ" b="1" dirty="0" smtClean="0"/>
              <a:t>Motorické</a:t>
            </a:r>
            <a:r>
              <a:rPr lang="cs-CZ" dirty="0" smtClean="0"/>
              <a:t> (osvojování různých zručnosti a návyky).</a:t>
            </a:r>
          </a:p>
          <a:p>
            <a:r>
              <a:rPr lang="cs-CZ" b="1" dirty="0" smtClean="0"/>
              <a:t>Sociální</a:t>
            </a:r>
            <a:r>
              <a:rPr lang="cs-CZ" dirty="0" smtClean="0"/>
              <a:t> (osvojení typických forem společenského chování)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4770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rkýř">
  <a:themeElements>
    <a:clrScheme name="Arkýř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Arkýř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rkýř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87</TotalTime>
  <Words>595</Words>
  <Application>Microsoft Office PowerPoint</Application>
  <PresentationFormat>Předvádění na obrazovce (4:3)</PresentationFormat>
  <Paragraphs>73</Paragraphs>
  <Slides>13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13</vt:i4>
      </vt:variant>
    </vt:vector>
  </HeadingPairs>
  <TitlesOfParts>
    <vt:vector size="14" baseType="lpstr">
      <vt:lpstr>Arkýř</vt:lpstr>
      <vt:lpstr>Utváření osobnosti</vt:lpstr>
      <vt:lpstr>Faktory, které formují osobnost</vt:lpstr>
      <vt:lpstr>Vnitřní podmínky</vt:lpstr>
      <vt:lpstr>Hra</vt:lpstr>
      <vt:lpstr>Teorie hry</vt:lpstr>
      <vt:lpstr>Druhy her (podle obsahu a funkce)</vt:lpstr>
      <vt:lpstr>Učení</vt:lpstr>
      <vt:lpstr>Fáze učení</vt:lpstr>
      <vt:lpstr>Druhy učení (obsah)</vt:lpstr>
      <vt:lpstr>Faktory ovlivňující učení</vt:lpstr>
      <vt:lpstr>9 tipů k lepší paměti (Václav Posolda)</vt:lpstr>
      <vt:lpstr>Paměť a učení</vt:lpstr>
      <vt:lpstr>Práce</vt:lpstr>
    </vt:vector>
  </TitlesOfParts>
  <Company>Gymnázium, Ostrava-Hrabůvka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Utváření osobnosti</dc:title>
  <dc:creator>Šárka Staníčková</dc:creator>
  <cp:lastModifiedBy>Šárka Staníčková</cp:lastModifiedBy>
  <cp:revision>10</cp:revision>
  <dcterms:created xsi:type="dcterms:W3CDTF">2015-01-27T20:24:19Z</dcterms:created>
  <dcterms:modified xsi:type="dcterms:W3CDTF">2015-01-28T08:17:25Z</dcterms:modified>
</cp:coreProperties>
</file>