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A92B6-FD52-41F5-B8A0-F14CC91731AE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51F5-35E4-49F5-AB06-2E6C2495E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7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190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549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30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805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148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459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254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879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625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986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50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726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789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85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40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98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87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96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587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04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69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451F5-35E4-49F5-AB06-2E6C2495E65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21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DA30B-6FE0-4E32-8C63-D30A839A7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5B1EE3-B885-4DC9-92F1-FE1F4B87B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A6C831-8A77-4E43-9374-80DE55A8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F176-559C-454C-9269-4891D1A18865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BF4237-684C-4D7B-8D5C-DB4B70A2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13FF35-2A1E-4E54-991B-C2112126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A1-2A19-4CF9-85C5-5FFD211328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59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00FAF-186C-4F43-B805-830BDE61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737FE9-4F0A-415B-866B-8A82034BD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8F5C72-E4D7-4B30-BD78-20B2C401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F176-559C-454C-9269-4891D1A18865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D71DF0-1621-4AC4-BBD6-F5235BDA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F5E2D7-8816-408C-872C-09986DAF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A1-2A19-4CF9-85C5-5FFD211328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5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D0DF16-B013-4128-8349-561135851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F8CF9F-20FA-4A01-AA59-881BB65D7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55F69D-F5C8-442C-AA2B-F50E421B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F176-559C-454C-9269-4891D1A18865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0289AB-D4DF-4D81-82EB-C6000E13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9D1C28-67F1-4D50-88EA-2FADC885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A1-2A19-4CF9-85C5-5FFD211328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04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D3CEF-6F8C-4914-80FC-7BEB6769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1102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ECAA6C-7B23-4DAE-B9A9-1CF8639D6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11AFE9-4BA9-43EF-80FA-6E486E89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F176-559C-454C-9269-4891D1A18865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D201EB-62E2-4371-A2FB-3BF15AB7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298444-FFCA-4C17-9643-3EE3EC8F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A1-2A19-4CF9-85C5-5FFD21132847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F47908-7F77-47C3-9606-2E9256AF0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3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1EDE2-43B8-417E-8723-D563EB7D7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C769C7-FE1F-4A40-93D4-36AEEEEB0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9631D7-56FE-4C78-9AEB-4E7389BD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F176-559C-454C-9269-4891D1A18865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E2E24-E46F-4020-969E-B086FBAD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9DB3A4-FBEF-43BC-A2C8-FC2FDFE6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A1-2A19-4CF9-85C5-5FFD211328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70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C731E-ED59-46FD-BE55-D48DDEEF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0795B9-83A6-4757-984A-553532244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51E7BAD-D64F-4900-8F2E-6A56FE436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A051C9-CCAB-4495-B0B2-AD2B1DD2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F176-559C-454C-9269-4891D1A18865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A82524-3700-413A-B35E-34CB04CF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DDF9B7-FA75-4BE5-8977-2942D3D7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A1-2A19-4CF9-85C5-5FFD211328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84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88B5B-B2B9-43CF-81F2-1C35D54F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ED56D69-395D-482E-9AE7-73D4F45A5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BAF4A6-9F89-4C3C-9C28-F3DDADB62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1C1B6C9-0751-4368-9F79-9D21DF4E3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18B4D45-C22F-4D88-816E-3913785A9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E85AC6C-FBED-4154-855B-45B76B07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F176-559C-454C-9269-4891D1A18865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6D0B9DE-1264-4E49-A5CB-B616914A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FDD221F-F1A5-4341-8E0A-6B6DF777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A1-2A19-4CF9-85C5-5FFD211328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72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844B8-2D22-4D10-9E0E-B6339AFB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2F6CED-E0E3-404E-9EA3-4596C11F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F176-559C-454C-9269-4891D1A18865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646E90-4F5C-4A12-8343-BBDDEF37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C31F01-2A0D-4211-8BE1-78A9BF3D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A1-2A19-4CF9-85C5-5FFD211328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05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A36F1D-91F9-4990-9F71-A46A735E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F176-559C-454C-9269-4891D1A18865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1A22300-E215-4C18-BD7A-EC9DFF57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1F85EF-065B-4DA1-A140-3D58B231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A1-2A19-4CF9-85C5-5FFD211328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62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CF482-ECBD-4A84-BB47-24D07FD1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A52160-7248-4068-9F77-D26F19998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BCF875-0F98-4252-A922-359799EA7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81EA6E-B632-4264-A3F1-B8AFA62F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F176-559C-454C-9269-4891D1A18865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F86C1B-729E-4F97-8FF2-885D32E6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72F133-726C-4F2F-99B9-37E49DC4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A1-2A19-4CF9-85C5-5FFD211328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76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6E64F-27BA-4AFF-8596-97C9EA74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58221CB-0F3A-4668-ADBB-D8F695841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9CCB86-B210-4E63-90CC-818A501CC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EF268D-390A-48C0-B97E-5BDE8BC0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F176-559C-454C-9269-4891D1A18865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3FC967-012D-4F95-8F72-0B3B673C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07C6CD-5EA7-456E-9BE2-EA0732C9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51A1-2A19-4CF9-85C5-5FFD211328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1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0C2798-14FE-42F7-B12F-0B9F8EEE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093BEA-7A46-48DF-984E-834246D5B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D7C0D1-3636-4DF0-AA48-ABC5AB4D9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F176-559C-454C-9269-4891D1A18865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9EAE18-7D28-4E0B-9769-1A89073B3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957C9E-DC84-403D-A6F6-68F1454A0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51A1-2A19-4CF9-85C5-5FFD211328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01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5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s.ghrabuvka.cz/prihlask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prijimacky.cermat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rabuvka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ancelar@ghrabuvka.cz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ravskoslezsky.denik.cz/ctenar-reporter/vrcholovi-manazeri-vybrali-nejlepsi-studentskou-firmu-roku-2021-vyhrala-ostrava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ceskatelevize.cz/ivysilani/10122978233-udalosti-v-regionech-ostrava/421231100030202-udalosti-v-regionech/obsah/817183-studenti-postavili-skolu-v-minecraftu" TargetMode="External"/><Relationship Id="rId4" Type="http://schemas.openxmlformats.org/officeDocument/2006/relationships/hyperlink" Target="https://pr.denik.cz/doporucujeme/gymnazium-ostrava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rabuvka.cz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1C1C1D-CA17-4CF7-963B-533BBC4AA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535" y="758082"/>
            <a:ext cx="10909640" cy="1687814"/>
          </a:xfrm>
        </p:spPr>
        <p:txBody>
          <a:bodyPr anchor="b">
            <a:normAutofit/>
          </a:bodyPr>
          <a:lstStyle/>
          <a:p>
            <a:r>
              <a:rPr lang="cs-CZ" sz="5600" b="1" dirty="0"/>
              <a:t>Gymnázium, Ostrava-Hrabůvka, příspěvková organizace</a:t>
            </a:r>
            <a:endParaRPr lang="cs-CZ" sz="5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D571C6-7AF4-4CD1-8349-1194239DF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942773"/>
          </a:xfrm>
        </p:spPr>
        <p:txBody>
          <a:bodyPr anchor="t">
            <a:noAutofit/>
          </a:bodyPr>
          <a:lstStyle/>
          <a:p>
            <a:r>
              <a:rPr lang="cs-CZ" sz="2800" dirty="0"/>
              <a:t>Ředitelka školy bude odpovídat on-line na Vaše dotazy </a:t>
            </a:r>
          </a:p>
          <a:p>
            <a:r>
              <a:rPr lang="cs-CZ" sz="2800" dirty="0"/>
              <a:t>od 16:00 do 18:00 hodin</a:t>
            </a:r>
          </a:p>
          <a:p>
            <a:endParaRPr lang="cs-CZ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6DCDDB-BE78-4D1C-AC13-B7D6AC93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54011" y="3197457"/>
            <a:ext cx="3934688" cy="171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1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EBEC25-5C11-4CD4-B310-DC0F07A4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7" y="4263122"/>
            <a:ext cx="10515595" cy="1245246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dirty="0"/>
              <a:t>Reprezentujeme Českou republiku </a:t>
            </a:r>
            <a:br>
              <a:rPr lang="cs-CZ" sz="4000" b="1" dirty="0"/>
            </a:br>
            <a:r>
              <a:rPr lang="cs-CZ" sz="4000" b="1" dirty="0"/>
              <a:t>- aplikovaná ekonomie</a:t>
            </a:r>
            <a:endParaRPr lang="cs-CZ" sz="4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2AFAACE-4378-49B4-A155-69B0721C83B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488" y="165824"/>
            <a:ext cx="2727375" cy="2005275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13FDD0-A655-4FEB-A066-CB052C2EF3B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488" y="2282359"/>
            <a:ext cx="2596293" cy="1979381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529BBB-81B5-4680-BA0C-97AF96DEADE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76863" y="2285444"/>
            <a:ext cx="2684827" cy="1979382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F2BE274-E594-4232-A810-1AA80DE80F81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20776" y="165823"/>
            <a:ext cx="3004161" cy="2005277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0B17F32-8E18-429E-944D-D3BF7321CDE5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92772" y="2256462"/>
            <a:ext cx="3004161" cy="2005278"/>
          </a:xfrm>
          <a:prstGeom prst="rect">
            <a:avLst/>
          </a:prstGeom>
          <a:noFill/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2920F1-22B5-4042-8171-5EEEB3CB5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7" y="5685214"/>
            <a:ext cx="10515595" cy="14930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600" dirty="0"/>
              <a:t>Berlín, Stockholm, Rotterdam, Oslo, Bukurešť, Londýn, Tallinn, Berlín, Luzern, Madrid, Bělehrad, Vilnius (virtuální forma)</a:t>
            </a:r>
          </a:p>
          <a:p>
            <a:pPr algn="ctr"/>
            <a:endParaRPr lang="cs-CZ" sz="26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E4CC918-92B1-47C0-8D01-34600C4B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7967" y="165822"/>
            <a:ext cx="3071938" cy="409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57B1CBC-EAC2-4A31-96C1-1015C3554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962" y="165822"/>
            <a:ext cx="2671389" cy="20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FE487AC-354F-4139-85F5-56D19B43E8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7807" y="5458970"/>
            <a:ext cx="9548309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7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0A6D23-084E-47EC-BAC8-004EC44F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Modernizujeme</a:t>
            </a:r>
            <a:endParaRPr lang="cs-CZ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ECACAC-1873-41C0-8B98-A3D7F93F0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cs-CZ" sz="2600" dirty="0"/>
              <a:t>Počítačové učebny, počítačová síť (wifi), informační panel v hale, informace přes internet</a:t>
            </a:r>
          </a:p>
          <a:p>
            <a:r>
              <a:rPr lang="cs-CZ" sz="2600" dirty="0"/>
              <a:t>Učebny a třídy s dataprojektory a interaktivními tabulemi</a:t>
            </a:r>
          </a:p>
          <a:p>
            <a:r>
              <a:rPr lang="cs-CZ" sz="2600" dirty="0"/>
              <a:t>Speciální učebny a laboratoře pro výuku biologie, chemie, fyziky; jazykové učebny, učebna hudební a výtvarné výchovy</a:t>
            </a:r>
          </a:p>
          <a:p>
            <a:r>
              <a:rPr lang="cs-CZ" sz="2600" dirty="0"/>
              <a:t>Multifunkční hala školy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111C2A-6C50-4EB3-AF50-4BA455FBBF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840" y="719476"/>
            <a:ext cx="4014216" cy="26493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7C60752-26E1-4DFC-8A11-B25F462D4C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200" y="4079193"/>
            <a:ext cx="392120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9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A23CE8-E0D1-4345-A068-77086834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/>
              <a:t>Projekty EU a investice</a:t>
            </a:r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09D4DB-19EF-41F2-BBD8-B5C14C33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684764" cy="4251960"/>
          </a:xfrm>
        </p:spPr>
        <p:txBody>
          <a:bodyPr>
            <a:normAutofit/>
          </a:bodyPr>
          <a:lstStyle/>
          <a:p>
            <a:r>
              <a:rPr lang="cs-CZ" sz="2600" dirty="0"/>
              <a:t>Využití ICT ve výuce přírodovědných předmětů na gymnáziích (3 000 000 Kč)</a:t>
            </a:r>
          </a:p>
          <a:p>
            <a:r>
              <a:rPr lang="cs-CZ" sz="2600" dirty="0"/>
              <a:t>Dvakrát měř a jednou řeš (4 000 000 Kč)</a:t>
            </a:r>
          </a:p>
          <a:p>
            <a:r>
              <a:rPr lang="cs-CZ" sz="2600" dirty="0"/>
              <a:t>Matematika s radostí + pokračování (3 000 000 Kč)</a:t>
            </a:r>
          </a:p>
          <a:p>
            <a:r>
              <a:rPr lang="cs-CZ" sz="2600" dirty="0"/>
              <a:t>Šablony pro střední školy (1 600 000 Kč)</a:t>
            </a:r>
          </a:p>
          <a:p>
            <a:r>
              <a:rPr lang="cs-CZ" sz="2600" dirty="0"/>
              <a:t>Podpora jazykového vzdělávání (900 000 Kč)</a:t>
            </a:r>
          </a:p>
          <a:p>
            <a:r>
              <a:rPr lang="cs-CZ" sz="2600" dirty="0"/>
              <a:t>Vzdělávání pedagogů (1 900 000 Kč)</a:t>
            </a:r>
          </a:p>
          <a:p>
            <a:r>
              <a:rPr lang="cs-CZ" sz="2600" dirty="0"/>
              <a:t>Přírodovědné laboratoře (1 500  000 Kč)</a:t>
            </a:r>
          </a:p>
          <a:p>
            <a:r>
              <a:rPr lang="cs-CZ" sz="2600" dirty="0"/>
              <a:t>Jazyky na GOH (990 000 Kč)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223F95C-DF8F-4F45-9976-CA249C43EF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0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73001-55F2-4A07-8374-C0368F4F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/>
              <a:t>Projekty EU a investice</a:t>
            </a:r>
            <a:endParaRPr lang="cs-CZ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E12A1A-7110-4EEC-8768-79255B50B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600" dirty="0"/>
              <a:t>Modernizace laboratoře chemie a posluchárny fyziky (1 900 000 Kč)</a:t>
            </a:r>
          </a:p>
          <a:p>
            <a:r>
              <a:rPr lang="cs-CZ" sz="2600" dirty="0"/>
              <a:t>Modernizace dvou počítačových a čtyř jazykových učeben (1 500 000 Kč)</a:t>
            </a:r>
          </a:p>
          <a:p>
            <a:r>
              <a:rPr lang="cs-CZ" sz="2600" dirty="0"/>
              <a:t>Modernizace jazykových učeben (4 000 000 Kč)</a:t>
            </a:r>
          </a:p>
          <a:p>
            <a:pPr marL="0" indent="0">
              <a:buNone/>
            </a:pPr>
            <a:endParaRPr lang="cs-CZ" sz="2600" b="1" dirty="0"/>
          </a:p>
          <a:p>
            <a:pPr marL="0" indent="0">
              <a:buNone/>
            </a:pPr>
            <a:r>
              <a:rPr lang="cs-CZ" sz="2600" b="1" dirty="0"/>
              <a:t>V roce 2022 budeme realizovat:</a:t>
            </a:r>
          </a:p>
          <a:p>
            <a:r>
              <a:rPr lang="cs-CZ" sz="2600" dirty="0"/>
              <a:t>Projekt EU „iPady do škol“ (3 187 400 Kč)</a:t>
            </a:r>
          </a:p>
          <a:p>
            <a:r>
              <a:rPr lang="cs-CZ" sz="2600" dirty="0"/>
              <a:t>Modernizace venkovního sportovního areálu (cca 12 000 000 Kč)</a:t>
            </a:r>
          </a:p>
          <a:p>
            <a:r>
              <a:rPr lang="cs-CZ" sz="2600" dirty="0"/>
              <a:t>Modernizace vstupních prostor školy (1 000 000 Kč)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B9DEB12-62CD-4D0B-8F31-540E6D2458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3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AD426-4511-4FDE-B3A7-E6F25B52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/>
              <a:t>Přijímací řízení</a:t>
            </a:r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840A61-B277-4E82-80D3-C76406053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600" dirty="0"/>
              <a:t>Přihlášky se podávají přímo na naší škole do </a:t>
            </a:r>
            <a:r>
              <a:rPr lang="cs-CZ" sz="2600" b="1" dirty="0"/>
              <a:t>1. 3. 2022</a:t>
            </a:r>
          </a:p>
          <a:p>
            <a:pPr>
              <a:defRPr/>
            </a:pPr>
            <a:r>
              <a:rPr lang="cs-CZ" sz="2600" dirty="0"/>
              <a:t>Elektronická přihláška (</a:t>
            </a:r>
            <a:r>
              <a:rPr lang="cs-CZ" sz="2600" u="sng" dirty="0">
                <a:hlinkClick r:id="rId3"/>
              </a:rPr>
              <a:t>is.ghrabuvka.cz/</a:t>
            </a:r>
            <a:r>
              <a:rPr lang="cs-CZ" sz="2600" u="sng" dirty="0" err="1">
                <a:hlinkClick r:id="rId3"/>
              </a:rPr>
              <a:t>prihlaska</a:t>
            </a:r>
            <a:r>
              <a:rPr lang="cs-CZ" sz="2600" u="sng" dirty="0"/>
              <a:t>)</a:t>
            </a:r>
            <a:endParaRPr lang="cs-CZ" sz="2600" dirty="0"/>
          </a:p>
          <a:p>
            <a:pPr>
              <a:defRPr/>
            </a:pPr>
            <a:r>
              <a:rPr lang="cs-CZ" sz="2600" dirty="0"/>
              <a:t>Termín jednotných testů z matematiky a českého jazyka pro 1. kolo: </a:t>
            </a:r>
          </a:p>
          <a:p>
            <a:pPr lvl="1">
              <a:defRPr/>
            </a:pPr>
            <a:r>
              <a:rPr lang="cs-CZ" b="1" dirty="0"/>
              <a:t>12. 4. a 13. 4. 2022 </a:t>
            </a:r>
            <a:r>
              <a:rPr lang="cs-CZ" dirty="0"/>
              <a:t>(4leté)</a:t>
            </a:r>
          </a:p>
          <a:p>
            <a:pPr lvl="1">
              <a:defRPr/>
            </a:pPr>
            <a:r>
              <a:rPr lang="cs-CZ" b="1" dirty="0"/>
              <a:t>19. 4. a 20. 4. 2022 </a:t>
            </a:r>
            <a:r>
              <a:rPr lang="cs-CZ" dirty="0"/>
              <a:t>(8leté)</a:t>
            </a:r>
          </a:p>
          <a:p>
            <a:pPr lvl="1">
              <a:defRPr/>
            </a:pPr>
            <a:r>
              <a:rPr lang="cs-CZ" dirty="0">
                <a:hlinkClick r:id="rId4"/>
              </a:rPr>
              <a:t>https://prijimacky.cermat.cz</a:t>
            </a:r>
            <a:endParaRPr lang="cs-CZ" dirty="0"/>
          </a:p>
          <a:p>
            <a:pPr>
              <a:defRPr/>
            </a:pPr>
            <a:r>
              <a:rPr lang="cs-CZ" sz="2600" dirty="0"/>
              <a:t>Jedna přihláška na 2 školy s uvedením pořadí</a:t>
            </a:r>
          </a:p>
          <a:p>
            <a:pPr>
              <a:defRPr/>
            </a:pPr>
            <a:r>
              <a:rPr lang="cs-CZ" sz="2600" dirty="0"/>
              <a:t>Pozvánka k jednotným testům po 30. 3. 2022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D8A9FA-B56D-4F59-AA0C-D6A81245D6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30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9C57AF-9522-4415-ADAD-05A8147F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/>
              <a:t>Kritéria přijetí</a:t>
            </a:r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AE4C9D-A48D-4300-9D01-6CB374352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600" dirty="0"/>
              <a:t>Zohlednění studijních průměrů v 1. pololetí 8.(4.) ročníku a v 1. pololetí 9. (5.) ročníku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/>
              <a:t>Vykonání jednotné přijímací zkoušky z matematiky a českého jazyka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/>
              <a:t>Zohlednění dalších skutečností, které osvědčují vhodné schopnosti, vědomosti a zájmy uchazeče – pouze krajská a celostátní kola individuálních vědomostních soutěží vyhlašovaných MŠMT</a:t>
            </a:r>
          </a:p>
          <a:p>
            <a:pPr>
              <a:buNone/>
            </a:pPr>
            <a:r>
              <a:rPr lang="cs-CZ" sz="2200" dirty="0"/>
              <a:t>	</a:t>
            </a:r>
          </a:p>
          <a:p>
            <a:pPr algn="ctr">
              <a:buNone/>
            </a:pPr>
            <a:r>
              <a:rPr lang="cs-CZ" b="1" dirty="0"/>
              <a:t>Doložit nejpozději do 8. 4. 2022 do 12:00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F7E8F0-7E52-4A27-989E-44BA37B2F3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1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FCAA21-C7B1-4AAC-A4F8-1C9BD58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/>
              <a:t>Po vykonání zkoušek</a:t>
            </a:r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0724EF-0D36-41E3-869E-76887DBCA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684764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/>
              <a:t>28. 4. 2022 </a:t>
            </a:r>
            <a:r>
              <a:rPr lang="cs-CZ" sz="2600" dirty="0"/>
              <a:t>– Cermat předá výsledky školám</a:t>
            </a:r>
          </a:p>
          <a:p>
            <a:pPr marL="0" indent="0">
              <a:buNone/>
            </a:pPr>
            <a:r>
              <a:rPr lang="cs-CZ" sz="2600" b="1" dirty="0"/>
              <a:t>29. 4. 2022 </a:t>
            </a:r>
            <a:r>
              <a:rPr lang="cs-CZ" sz="2600" dirty="0"/>
              <a:t>– možnost nahlédnutí do spisu (9–13 hodin)</a:t>
            </a:r>
          </a:p>
          <a:p>
            <a:pPr marL="0" indent="0">
              <a:buNone/>
            </a:pPr>
            <a:r>
              <a:rPr lang="cs-CZ" sz="2600" b="1" dirty="0"/>
              <a:t>29. 4. 2022 </a:t>
            </a:r>
            <a:r>
              <a:rPr lang="cs-CZ" sz="2600" dirty="0"/>
              <a:t>– zveřejnění seznamu přijatých uchazečů (14 hodin)</a:t>
            </a:r>
          </a:p>
          <a:p>
            <a:pPr marL="0" indent="0">
              <a:buNone/>
            </a:pPr>
            <a:endParaRPr lang="cs-CZ" sz="2600" b="1" dirty="0"/>
          </a:p>
          <a:p>
            <a:pPr marL="0" indent="0">
              <a:buNone/>
            </a:pPr>
            <a:r>
              <a:rPr lang="cs-CZ" sz="2600" b="1" dirty="0"/>
              <a:t>29. 4. (15</a:t>
            </a:r>
            <a:r>
              <a:rPr lang="cs-CZ" sz="2600" dirty="0"/>
              <a:t>–</a:t>
            </a:r>
            <a:r>
              <a:rPr lang="cs-CZ" sz="2600" b="1" dirty="0"/>
              <a:t>18), 2. 5. (7</a:t>
            </a:r>
            <a:r>
              <a:rPr lang="cs-CZ" sz="2600" dirty="0"/>
              <a:t>–</a:t>
            </a:r>
            <a:r>
              <a:rPr lang="cs-CZ" sz="2600" b="1" dirty="0"/>
              <a:t>18), 3. 5. (7</a:t>
            </a:r>
            <a:r>
              <a:rPr lang="cs-CZ" sz="2600" dirty="0"/>
              <a:t>–</a:t>
            </a:r>
            <a:r>
              <a:rPr lang="cs-CZ" sz="2600" b="1" dirty="0"/>
              <a:t>12) </a:t>
            </a:r>
            <a:r>
              <a:rPr lang="cs-CZ" sz="2600" dirty="0"/>
              <a:t>–</a:t>
            </a:r>
            <a:r>
              <a:rPr lang="cs-CZ" sz="2600" b="1" dirty="0"/>
              <a:t> </a:t>
            </a:r>
            <a:r>
              <a:rPr lang="cs-CZ" sz="2600" dirty="0"/>
              <a:t>vydávání rozhodnutí (zákonný zástupce s OP)</a:t>
            </a:r>
          </a:p>
          <a:p>
            <a:pPr marL="0" indent="0">
              <a:buNone/>
            </a:pPr>
            <a:r>
              <a:rPr lang="cs-CZ" sz="2600" b="1" dirty="0"/>
              <a:t>3. 5. </a:t>
            </a:r>
            <a:r>
              <a:rPr lang="cs-CZ" sz="2600" dirty="0"/>
              <a:t>–  odeslání Rozhodnutí o </a:t>
            </a:r>
            <a:r>
              <a:rPr lang="cs-CZ" sz="2600" b="1" dirty="0"/>
              <a:t>nepřijetí </a:t>
            </a:r>
            <a:r>
              <a:rPr lang="cs-CZ" sz="2600" dirty="0"/>
              <a:t>poštou (ukládá se 10 dnů, pak je považováno za doručené)</a:t>
            </a:r>
          </a:p>
          <a:p>
            <a:pPr marL="0" indent="0">
              <a:buNone/>
            </a:pPr>
            <a:r>
              <a:rPr lang="cs-CZ" sz="2600" b="1" dirty="0"/>
              <a:t>Veškeré informace budou na </a:t>
            </a:r>
            <a:r>
              <a:rPr lang="cs-CZ" sz="2600" b="1" dirty="0">
                <a:hlinkClick r:id="rId3"/>
              </a:rPr>
              <a:t>www.ghrabuvka.cz</a:t>
            </a:r>
            <a:r>
              <a:rPr lang="cs-CZ" sz="2600" b="1" dirty="0"/>
              <a:t> a v zaslaných pozvánkách!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30BFDB-6E1D-42DD-ADC5-96117EEDD1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5402A2-5836-4FE7-A435-B1308792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/>
              <a:t>Přijat, a co dál?</a:t>
            </a:r>
            <a:endParaRPr lang="cs-CZ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1D47E3-7E1B-4A04-AC60-B898FF285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600" dirty="0"/>
              <a:t>Nutno odevzdat zápisový lístek, který dostanete na své základní škole</a:t>
            </a:r>
          </a:p>
          <a:p>
            <a:r>
              <a:rPr lang="cs-CZ" sz="2600" dirty="0"/>
              <a:t>Termín – 10 pracovních dnů od data zveřejnění (tj. do 13. 5. 2022)</a:t>
            </a:r>
          </a:p>
          <a:p>
            <a:r>
              <a:rPr lang="cs-CZ" sz="2600" dirty="0"/>
              <a:t>Na zápisovém lístku musí být podpis uchazeče i zákonného zástupce</a:t>
            </a:r>
          </a:p>
          <a:p>
            <a:r>
              <a:rPr lang="cs-CZ" sz="2600" dirty="0"/>
              <a:t>Pokud uchazeč neodevzdá zápisový lístek, vzdává se práva být přijat na danou střední školu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0534F50-DEB4-484B-991F-DC972DCAF0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0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754E96-42A9-4C69-BCA5-86CBAEDF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/>
              <a:t>Nepřijat, a co dál?</a:t>
            </a:r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E199A1-1B4B-4CBF-8302-1BFF4F30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600" dirty="0"/>
              <a:t>Možnost podání odvolání do 3 pracovních dnů od doručení rozhodnutí </a:t>
            </a:r>
            <a:br>
              <a:rPr lang="cs-CZ" sz="2600" dirty="0"/>
            </a:br>
            <a:r>
              <a:rPr lang="cs-CZ" sz="2600" dirty="0"/>
              <a:t>o nepřijetí</a:t>
            </a:r>
          </a:p>
          <a:p>
            <a:r>
              <a:rPr lang="cs-CZ" sz="2600" dirty="0"/>
              <a:t>Ředitelka školy může na uvolněná místa přijmout uchazeče, kteří vykonali přijímací zkoušky, nebyli přijati z kapacitních důvodů a proti nepřijetí se odvolali</a:t>
            </a:r>
          </a:p>
          <a:p>
            <a:pPr marL="0" indent="0">
              <a:buNone/>
            </a:pPr>
            <a:endParaRPr lang="cs-CZ" sz="2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23795A-5ABA-4CF2-A3C6-92E1E99359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0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A0D344-E8FF-462E-9477-93A886E2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000" b="1"/>
              <a:t>Přípravné kurzy k přijímacím zkouškám</a:t>
            </a:r>
            <a:endParaRPr lang="cs-CZ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21BD75-0044-4D83-9782-EC9FD5C25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600" dirty="0"/>
              <a:t>20 hodin (10 vyučovacích hodin matematiky a 10 vyučovacích hodin jazyka českého)</a:t>
            </a:r>
          </a:p>
          <a:p>
            <a:r>
              <a:rPr lang="cs-CZ" sz="2600" dirty="0"/>
              <a:t>Kurzy budou probíhat v pondělí a ve středu vždy 2 vyučovací hodiny od 16 hodin v budově našeho gymnázia (pokud ne prezenčně, pak distančně)</a:t>
            </a:r>
          </a:p>
          <a:p>
            <a:r>
              <a:rPr lang="cs-CZ" sz="2600" dirty="0"/>
              <a:t>Od 7. 3. do 6. 4. 2022</a:t>
            </a:r>
          </a:p>
          <a:p>
            <a:r>
              <a:rPr lang="cs-CZ" sz="2600" dirty="0"/>
              <a:t>Cena kurzu je 1 300 Kč za jeden předmět nebo 2 000 Kč za oba (přihlásit a zaplatit do 20. 2. 2022)</a:t>
            </a:r>
          </a:p>
          <a:p>
            <a:r>
              <a:rPr lang="cs-CZ" sz="2600" dirty="0"/>
              <a:t>Přihlášky elektronicky, papírově nebo e-mailem: </a:t>
            </a:r>
            <a:r>
              <a:rPr lang="cs-CZ" sz="2600" dirty="0">
                <a:hlinkClick r:id="rId3"/>
              </a:rPr>
              <a:t>kancelar@ghrabuvka.cz</a:t>
            </a:r>
            <a:endParaRPr lang="cs-CZ" sz="2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671E0C-B281-486A-987B-3BD285334A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4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ara_skola">
            <a:extLst>
              <a:ext uri="{FF2B5EF4-FFF2-40B4-BE49-F238E27FC236}">
                <a16:creationId xmlns:a16="http://schemas.microsoft.com/office/drawing/2014/main" id="{2BFD3DC7-B569-4A87-92F6-BB0137001B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1980" cy="5390018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A690D8-A1AD-4F4C-A262-DE0EE0C0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27" y="552362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Dlouhá historie školy – původní budova ve Vítkovicích 1953–1974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31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5D887F-D410-47E1-A0E7-2E7F80E0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/>
              <a:t>Naše škola v médiích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5E403D-3283-4F14-A1E0-DEED0CA7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600" dirty="0">
                <a:hlinkClick r:id="rId3"/>
              </a:rPr>
              <a:t>Vrcholoví manažeři vybrali nejlepší studentskou firmu roku 2021, vyhrála Ostrava </a:t>
            </a:r>
            <a:endParaRPr lang="cs-CZ" sz="2600" dirty="0"/>
          </a:p>
          <a:p>
            <a:r>
              <a:rPr lang="cs-CZ" sz="2600" dirty="0">
                <a:hlinkClick r:id="rId4"/>
              </a:rPr>
              <a:t>Gymnázium, Ostrava-Hrabůvka - studium, které ti otevře dveře do života</a:t>
            </a:r>
          </a:p>
          <a:p>
            <a:r>
              <a:rPr lang="cs-CZ" sz="2600" dirty="0">
                <a:hlinkClick r:id="rId5"/>
              </a:rPr>
              <a:t>Studenti postavili školu v Minecraftu</a:t>
            </a:r>
            <a:r>
              <a:rPr lang="cs-CZ" sz="2600" dirty="0">
                <a:hlinkClick r:id="rId4"/>
              </a:rPr>
              <a:t> </a:t>
            </a:r>
            <a:endParaRPr lang="cs-CZ" sz="2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23A346-4F75-4CAD-8BE6-496705F661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39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E3F6D9-F053-44ED-9389-FE647C2D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/>
              <a:t>Zveme na Den otevřených dveří 2022</a:t>
            </a:r>
            <a:endParaRPr lang="cs-CZ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6E2CBB-330B-4084-B62F-FC6020D40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600" dirty="0"/>
              <a:t>Těšíme se na osobní setkání: </a:t>
            </a:r>
          </a:p>
          <a:p>
            <a:pPr lvl="1"/>
            <a:r>
              <a:rPr lang="cs-CZ" b="1" dirty="0"/>
              <a:t>12. 1. 2022 od 14 do 18 hodin</a:t>
            </a:r>
          </a:p>
          <a:p>
            <a:pPr lvl="1"/>
            <a:r>
              <a:rPr lang="cs-CZ" b="1" dirty="0"/>
              <a:t>22. 1. 2022 od 9 do 13 hodin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/>
              <a:t>V případě nepříznivé epidemiologické situace pak v on-line verzi!!!</a:t>
            </a:r>
          </a:p>
          <a:p>
            <a:endParaRPr lang="cs-CZ" sz="2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014EB9-9366-4E57-BBFF-40712C5362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1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9F6AE-66E9-4964-9897-0EA8DC08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0A6CD3-47BE-4190-B130-854926154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302952"/>
            <a:ext cx="10515600" cy="3798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  <a:hlinkClick r:id="rId3"/>
              </a:rPr>
              <a:t>www.ghrabuvka.cz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http://skola.ghrabuvka.cz/is/galerie/foto/2011/11_16_Den%20zdrav%C3%AD/thumbs/600/den_zdrav%C3%AD%20013.jpg">
            <a:extLst>
              <a:ext uri="{FF2B5EF4-FFF2-40B4-BE49-F238E27FC236}">
                <a16:creationId xmlns:a16="http://schemas.microsoft.com/office/drawing/2014/main" id="{4419049D-A72D-4572-8584-EDE0AF79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8094" y="1690688"/>
            <a:ext cx="5855810" cy="4391858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67E2C2-DE9A-4531-B084-6BF46CF0D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845" y="1443038"/>
            <a:ext cx="9548309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7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kola">
            <a:extLst>
              <a:ext uri="{FF2B5EF4-FFF2-40B4-BE49-F238E27FC236}">
                <a16:creationId xmlns:a16="http://schemas.microsoft.com/office/drawing/2014/main" id="{BDD8A970-4142-42FD-8246-1C32756FB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5412" y="402472"/>
            <a:ext cx="8014996" cy="4761352"/>
          </a:xfrm>
          <a:prstGeom prst="rect">
            <a:avLst/>
          </a:prstGeom>
          <a:noFill/>
        </p:spPr>
      </p:pic>
      <p:sp>
        <p:nvSpPr>
          <p:cNvPr id="33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5BE2E-B4E8-433B-B1C7-F067FF51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74037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 roku 1974 pak v Ostravě-Hrabůvce </a:t>
            </a:r>
            <a:br>
              <a:rPr lang="cs-CZ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ulici Františka Hajdy</a:t>
            </a:r>
          </a:p>
        </p:txBody>
      </p: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0724AA82-EC28-4766-8A03-66A8AAE04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596" y="5406435"/>
            <a:ext cx="9274628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7DCDA9-3B8D-4507-B418-DB490FC79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438400"/>
            <a:ext cx="6661418" cy="3785419"/>
          </a:xfrm>
        </p:spPr>
        <p:txBody>
          <a:bodyPr>
            <a:normAutofit/>
          </a:bodyPr>
          <a:lstStyle/>
          <a:p>
            <a:r>
              <a:rPr lang="cs-CZ" sz="2600" dirty="0"/>
              <a:t>583 studentů, 20 tříd, 2 studijní obory</a:t>
            </a:r>
          </a:p>
          <a:p>
            <a:r>
              <a:rPr lang="cs-CZ" sz="2600" dirty="0"/>
              <a:t>Fakultní škola OU</a:t>
            </a:r>
          </a:p>
          <a:p>
            <a:r>
              <a:rPr lang="cs-CZ" sz="2600" dirty="0"/>
              <a:t>Školská rada, studentská rada</a:t>
            </a:r>
          </a:p>
          <a:p>
            <a:r>
              <a:rPr lang="cs-CZ" sz="2600" dirty="0"/>
              <a:t>Stabilizovaný a kvalifikovaný pedagogický sbor</a:t>
            </a:r>
          </a:p>
          <a:p>
            <a:r>
              <a:rPr lang="cs-CZ" sz="2600" dirty="0"/>
              <a:t>Školní aktivity</a:t>
            </a:r>
          </a:p>
          <a:p>
            <a:r>
              <a:rPr lang="cs-CZ" sz="2600" dirty="0"/>
              <a:t>Projekty</a:t>
            </a:r>
          </a:p>
          <a:p>
            <a:r>
              <a:rPr lang="cs-CZ" sz="2600" dirty="0"/>
              <a:t>Mimoškolní aktivity</a:t>
            </a:r>
          </a:p>
        </p:txBody>
      </p:sp>
      <p:pic>
        <p:nvPicPr>
          <p:cNvPr id="4" name="Zástupný symbol pro obsah 4" descr="Obrázek1ořez.jpg">
            <a:extLst>
              <a:ext uri="{FF2B5EF4-FFF2-40B4-BE49-F238E27FC236}">
                <a16:creationId xmlns:a16="http://schemas.microsoft.com/office/drawing/2014/main" id="{02625080-599F-4934-8B7A-4040D1D0EA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FA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adpis 1">
            <a:extLst>
              <a:ext uri="{FF2B5EF4-FFF2-40B4-BE49-F238E27FC236}">
                <a16:creationId xmlns:a16="http://schemas.microsoft.com/office/drawing/2014/main" id="{ABFFB3A1-7738-4EA9-AC00-4B0DC28F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789554"/>
            <a:ext cx="463557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O nás</a:t>
            </a:r>
            <a:endParaRPr lang="cs-CZ" sz="36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380E7FF-BF2E-47AF-938F-CA783DDFB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432" y="1905284"/>
            <a:ext cx="680047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1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AB13476-CE21-4746-B044-FD491AC8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124CA4-0E03-47AB-9720-25CF99BC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29768"/>
            <a:ext cx="4095072" cy="1642533"/>
          </a:xfrm>
        </p:spPr>
        <p:txBody>
          <a:bodyPr anchor="b">
            <a:normAutofit/>
          </a:bodyPr>
          <a:lstStyle/>
          <a:p>
            <a:r>
              <a:rPr lang="cs-CZ" sz="5000" b="1" dirty="0"/>
              <a:t>Podpora všech směrů vzdělání</a:t>
            </a:r>
            <a:endParaRPr lang="cs-CZ" sz="5000" dirty="0"/>
          </a:p>
        </p:txBody>
      </p:sp>
      <p:sp>
        <p:nvSpPr>
          <p:cNvPr id="19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2316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12C29A-D9FF-46D5-BFB3-EC1F28DB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89" y="2706624"/>
            <a:ext cx="4098951" cy="3386399"/>
          </a:xfrm>
        </p:spPr>
        <p:txBody>
          <a:bodyPr>
            <a:normAutofit/>
          </a:bodyPr>
          <a:lstStyle/>
          <a:p>
            <a:r>
              <a:rPr lang="cs-CZ" dirty="0"/>
              <a:t>Přírodovědné</a:t>
            </a:r>
          </a:p>
          <a:p>
            <a:r>
              <a:rPr lang="cs-CZ" dirty="0"/>
              <a:t>Technické</a:t>
            </a:r>
          </a:p>
          <a:p>
            <a:r>
              <a:rPr lang="cs-CZ" dirty="0"/>
              <a:t>Humanitní</a:t>
            </a:r>
          </a:p>
          <a:p>
            <a:r>
              <a:rPr lang="cs-CZ" dirty="0"/>
              <a:t>Jazykové</a:t>
            </a:r>
          </a:p>
        </p:txBody>
      </p:sp>
      <p:pic>
        <p:nvPicPr>
          <p:cNvPr id="48" name="Picture 8" descr="Není k dispozici žádný popis fotky.">
            <a:extLst>
              <a:ext uri="{FF2B5EF4-FFF2-40B4-BE49-F238E27FC236}">
                <a16:creationId xmlns:a16="http://schemas.microsoft.com/office/drawing/2014/main" id="{FE7032D8-E158-4D26-B78D-B31AF5FE3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5038724" y="10"/>
            <a:ext cx="3311371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Není k dispozici žádný popis fotky.">
            <a:extLst>
              <a:ext uri="{FF2B5EF4-FFF2-40B4-BE49-F238E27FC236}">
                <a16:creationId xmlns:a16="http://schemas.microsoft.com/office/drawing/2014/main" id="{133496C9-115F-478F-A91E-4A352FE8E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8442960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Není k dispozici žádný popis fotky.">
            <a:extLst>
              <a:ext uri="{FF2B5EF4-FFF2-40B4-BE49-F238E27FC236}">
                <a16:creationId xmlns:a16="http://schemas.microsoft.com/office/drawing/2014/main" id="{F958C84D-E182-463B-BFA0-97204E757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5038724" y="3474722"/>
            <a:ext cx="3311372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Může jít o obrázek one or more people , people standing a outdoors">
            <a:extLst>
              <a:ext uri="{FF2B5EF4-FFF2-40B4-BE49-F238E27FC236}">
                <a16:creationId xmlns:a16="http://schemas.microsoft.com/office/drawing/2014/main" id="{8462B250-2CF5-4A9C-A22E-2B0A56DC9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2960" y="3474719"/>
            <a:ext cx="3749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9D9A60-01FA-475F-8843-25658AE8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600" b="1" dirty="0"/>
              <a:t>Lyžařské a sportovní kurzy</a:t>
            </a:r>
            <a:endParaRPr lang="cs-CZ" sz="66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skola.ghrabuvka.cz/is/galerie/foto/2012/02_27-03_02%20LVK%20Alpy/thumbs/600/IMG_0055.JPG">
            <a:extLst>
              <a:ext uri="{FF2B5EF4-FFF2-40B4-BE49-F238E27FC236}">
                <a16:creationId xmlns:a16="http://schemas.microsoft.com/office/drawing/2014/main" id="{0BAB17F4-2A9C-448D-940E-D1C3D1F4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2608" y="3010485"/>
            <a:ext cx="3758184" cy="2818638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A4E9A58-A45B-45AE-85B7-CBD9C68AF65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 rot="21600000">
            <a:off x="4216908" y="3011738"/>
            <a:ext cx="3758184" cy="2816132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D9F5690-E967-429F-81AC-BFEB40576B9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41208" y="3015183"/>
            <a:ext cx="3758184" cy="2809243"/>
          </a:xfrm>
          <a:prstGeom prst="rect">
            <a:avLst/>
          </a:prstGeom>
          <a:noFill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5C3A6C5-9FA1-421E-A763-4D940F2F0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261" y="1694551"/>
            <a:ext cx="9676879" cy="2476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229C202-EE4C-40AB-85E8-3D0CA0B46A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1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://skola.ghrabuvka.cz/is/galerie/foto/2012/03_26_30_ozdravn%C3%BD%20pobyt%20prim/thumbs/600/P1010080.JPG">
            <a:extLst>
              <a:ext uri="{FF2B5EF4-FFF2-40B4-BE49-F238E27FC236}">
                <a16:creationId xmlns:a16="http://schemas.microsoft.com/office/drawing/2014/main" id="{85001D4C-AA1C-40D3-9EB3-E7D0B90AE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787" y="2558694"/>
            <a:ext cx="2827865" cy="3731891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0B41C6-167F-4482-BE68-F7344AA0890F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600000">
            <a:off x="3180760" y="2558694"/>
            <a:ext cx="2827865" cy="3731891"/>
          </a:xfrm>
          <a:prstGeom prst="rect">
            <a:avLst/>
          </a:prstGeom>
          <a:noFill/>
        </p:spPr>
      </p:pic>
      <p:pic>
        <p:nvPicPr>
          <p:cNvPr id="7" name="Picture 4" descr="http://skola.ghrabuvka.cz/is/galerie/foto/2013/09_05%20Adapta%C4%8Dn%C3%AD%20pobyt%20prim/thumbs/600/IMG_1342.JPG">
            <a:extLst>
              <a:ext uri="{FF2B5EF4-FFF2-40B4-BE49-F238E27FC236}">
                <a16:creationId xmlns:a16="http://schemas.microsoft.com/office/drawing/2014/main" id="{56B2FFFB-B60A-4D39-A017-775C7C0D1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8733" y="2558694"/>
            <a:ext cx="2827865" cy="3731891"/>
          </a:xfrm>
          <a:prstGeom prst="rect">
            <a:avLst/>
          </a:prstGeom>
          <a:noFill/>
        </p:spPr>
      </p:pic>
      <p:pic>
        <p:nvPicPr>
          <p:cNvPr id="5" name="Picture 2" descr="http://skola.ghrabuvka.cz/is/galerie/foto/2013/09_05-06%20Adapta%C4%8Dn%C3%AD%20pobyt%201A4/thumbs/600/DSCF1147.JPG">
            <a:extLst>
              <a:ext uri="{FF2B5EF4-FFF2-40B4-BE49-F238E27FC236}">
                <a16:creationId xmlns:a16="http://schemas.microsoft.com/office/drawing/2014/main" id="{9D104718-AC0D-49A9-9E7B-755ADAAC8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6706" y="2558694"/>
            <a:ext cx="2827865" cy="3731891"/>
          </a:xfrm>
          <a:prstGeom prst="rect">
            <a:avLst/>
          </a:prstGeom>
          <a:noFill/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1BB03DE-31E8-40C9-AD47-1A0E5DA19C83}"/>
              </a:ext>
            </a:extLst>
          </p:cNvPr>
          <p:cNvSpPr txBox="1">
            <a:spLocks/>
          </p:cNvSpPr>
          <p:nvPr/>
        </p:nvSpPr>
        <p:spPr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Adaptační a klimatické pobyty</a:t>
            </a:r>
            <a:endParaRPr lang="cs-CZ" sz="66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933C3B4-8EEA-4EBD-8D1A-1D9DC8B9B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757" y="1648286"/>
            <a:ext cx="11061888" cy="2476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068E185-921B-4E93-9C51-AC01A27460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2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256AB8-99C7-4EF0-874F-B5559E78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972" y="-229261"/>
            <a:ext cx="4337433" cy="1689029"/>
          </a:xfrm>
        </p:spPr>
        <p:txBody>
          <a:bodyPr anchor="b">
            <a:normAutofit/>
          </a:bodyPr>
          <a:lstStyle/>
          <a:p>
            <a:r>
              <a:rPr lang="cs-CZ" sz="4000" b="1" dirty="0"/>
              <a:t>Mimoškolní aktivity</a:t>
            </a:r>
            <a:endParaRPr lang="cs-CZ" sz="4000" dirty="0"/>
          </a:p>
        </p:txBody>
      </p:sp>
      <p:pic>
        <p:nvPicPr>
          <p:cNvPr id="5" name="Picture 4" descr="http://skola.ghrabuvka.cz/is/galerie/foto/2012/12_20%20V%C3%A1no%C4%8Dn%C3%AD%20turnaj/thumbs/600/IMG_5640.JPG">
            <a:extLst>
              <a:ext uri="{FF2B5EF4-FFF2-40B4-BE49-F238E27FC236}">
                <a16:creationId xmlns:a16="http://schemas.microsoft.com/office/drawing/2014/main" id="{416A999F-8217-4FF0-8B4D-BFAA07918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013" y="174002"/>
            <a:ext cx="2834147" cy="2989586"/>
          </a:xfrm>
          <a:prstGeom prst="rect">
            <a:avLst/>
          </a:prstGeom>
          <a:noFill/>
        </p:spPr>
      </p:pic>
      <p:pic>
        <p:nvPicPr>
          <p:cNvPr id="4" name="Picture 2" descr="http://skola.ghrabuvka.cz/is/galerie/foto/2012/12_01%20Robot/thumbs/600/IMG_1044.JPG">
            <a:extLst>
              <a:ext uri="{FF2B5EF4-FFF2-40B4-BE49-F238E27FC236}">
                <a16:creationId xmlns:a16="http://schemas.microsoft.com/office/drawing/2014/main" id="{F06E78F0-C8DE-49B1-8A40-F9A0BF299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36013" y="3253613"/>
            <a:ext cx="2837850" cy="3352459"/>
          </a:xfrm>
          <a:prstGeom prst="rect">
            <a:avLst/>
          </a:prstGeom>
          <a:noFill/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35B798-4CD4-4D78-B3D4-644A19C30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287" y="1833161"/>
            <a:ext cx="4525345" cy="4576970"/>
          </a:xfrm>
        </p:spPr>
        <p:txBody>
          <a:bodyPr>
            <a:noAutofit/>
          </a:bodyPr>
          <a:lstStyle/>
          <a:p>
            <a:r>
              <a:rPr lang="cs-CZ" sz="2600" dirty="0"/>
              <a:t>Kroužky (robotický, volejbalový, florbalový, dramatický, první pomoci, latina, cizí jazyky)</a:t>
            </a:r>
          </a:p>
          <a:p>
            <a:r>
              <a:rPr lang="cs-CZ" sz="2600" dirty="0"/>
              <a:t>Školní pěvecký sbor (školní akademie, vánoční koncert)</a:t>
            </a:r>
          </a:p>
          <a:p>
            <a:r>
              <a:rPr lang="cs-CZ" sz="2600" dirty="0"/>
              <a:t>Anglická a Skotská noc, Filmová noc</a:t>
            </a:r>
          </a:p>
          <a:p>
            <a:r>
              <a:rPr lang="cs-CZ" sz="2600" dirty="0"/>
              <a:t>Soutěže (sportovní, vědomostní, SOČ)</a:t>
            </a:r>
          </a:p>
          <a:p>
            <a:r>
              <a:rPr lang="cs-CZ" sz="2600" dirty="0"/>
              <a:t>PRO GYMNASIUM</a:t>
            </a:r>
          </a:p>
          <a:p>
            <a:endParaRPr lang="cs-CZ" sz="2600" dirty="0"/>
          </a:p>
        </p:txBody>
      </p:sp>
      <p:pic>
        <p:nvPicPr>
          <p:cNvPr id="2050" name="Picture 2" descr="Není k dispozici žádný popis fotky.">
            <a:extLst>
              <a:ext uri="{FF2B5EF4-FFF2-40B4-BE49-F238E27FC236}">
                <a16:creationId xmlns:a16="http://schemas.microsoft.com/office/drawing/2014/main" id="{E05EB391-832C-4C64-A777-8CC2C5F1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4705" y="178194"/>
            <a:ext cx="3309228" cy="40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C5B2402-E166-4911-998F-AB6D18BF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9877" y="4348064"/>
            <a:ext cx="3294056" cy="22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6DB9A25-B928-492B-A635-EEA633EC5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287" y="1421145"/>
            <a:ext cx="4066844" cy="24765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2BED2897-419A-4615-86BC-C1D2291BEEC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055" y="136525"/>
            <a:ext cx="918491" cy="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88C5C-299D-4E55-8543-BCC95331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Pomáháme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A03C2-25C5-4F35-A5D4-61CD39CB5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Srdíčkový den, Červená stužka, Bílá pastelka</a:t>
            </a:r>
          </a:p>
          <a:p>
            <a:r>
              <a:rPr lang="cs-CZ" dirty="0"/>
              <a:t>Fond </a:t>
            </a:r>
            <a:r>
              <a:rPr lang="cs-CZ" dirty="0" err="1"/>
              <a:t>Sidus</a:t>
            </a:r>
            <a:endParaRPr lang="cs-CZ" dirty="0"/>
          </a:p>
          <a:p>
            <a:r>
              <a:rPr lang="cs-CZ" dirty="0"/>
              <a:t>Sbírka šatstva pro lidi bez domova </a:t>
            </a:r>
          </a:p>
          <a:p>
            <a:r>
              <a:rPr lang="cs-CZ" dirty="0"/>
              <a:t>Den neziskových organizací (</a:t>
            </a:r>
            <a:r>
              <a:rPr lang="cs-CZ" i="1" dirty="0"/>
              <a:t>Myslíš, že tebe se to netýká?)</a:t>
            </a:r>
          </a:p>
          <a:p>
            <a:r>
              <a:rPr lang="cs-CZ" dirty="0"/>
              <a:t>Kola pro Afriku (Běh pro Afriku, Sněhuláci pro Afriku, Řetěz pro Afriku) – záštita MŠMT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82B9D3-4686-4711-B5DE-9B474D917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89" y="1388902"/>
            <a:ext cx="9548309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353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990</Words>
  <Application>Microsoft Office PowerPoint</Application>
  <PresentationFormat>Širokoúhlá obrazovka</PresentationFormat>
  <Paragraphs>128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Gymnázium, Ostrava-Hrabůvka, příspěvková organizace</vt:lpstr>
      <vt:lpstr>Dlouhá historie školy – původní budova ve Vítkovicích 1953–1974</vt:lpstr>
      <vt:lpstr>Od roku 1974 pak v Ostravě-Hrabůvce  na ulici Františka Hajdy</vt:lpstr>
      <vt:lpstr>O nás</vt:lpstr>
      <vt:lpstr>Podpora všech směrů vzdělání</vt:lpstr>
      <vt:lpstr>Lyžařské a sportovní kurzy</vt:lpstr>
      <vt:lpstr>Prezentace aplikace PowerPoint</vt:lpstr>
      <vt:lpstr>Mimoškolní aktivity</vt:lpstr>
      <vt:lpstr>Pomáháme </vt:lpstr>
      <vt:lpstr>Reprezentujeme Českou republiku  - aplikovaná ekonomie</vt:lpstr>
      <vt:lpstr>Modernizujeme</vt:lpstr>
      <vt:lpstr>Projekty EU a investice</vt:lpstr>
      <vt:lpstr>Projekty EU a investice</vt:lpstr>
      <vt:lpstr>Přijímací řízení</vt:lpstr>
      <vt:lpstr>Kritéria přijetí</vt:lpstr>
      <vt:lpstr>Po vykonání zkoušek</vt:lpstr>
      <vt:lpstr>Přijat, a co dál?</vt:lpstr>
      <vt:lpstr>Nepřijat, a co dál?</vt:lpstr>
      <vt:lpstr>Přípravné kurzy k přijímacím zkouškám</vt:lpstr>
      <vt:lpstr>Naše škola v médiích</vt:lpstr>
      <vt:lpstr>Zveme na Den otevřených dveří 2022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Gymnázium, Ostrava-Hrabůvka, příspěvková organizace</dc:title>
  <dc:creator>Michael Grygar</dc:creator>
  <cp:lastModifiedBy>Michael Grygar</cp:lastModifiedBy>
  <cp:revision>19</cp:revision>
  <dcterms:created xsi:type="dcterms:W3CDTF">2022-01-11T07:43:30Z</dcterms:created>
  <dcterms:modified xsi:type="dcterms:W3CDTF">2022-01-11T15:41:26Z</dcterms:modified>
</cp:coreProperties>
</file>